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3" r:id="rId7"/>
    <p:sldId id="267" r:id="rId8"/>
    <p:sldId id="264" r:id="rId9"/>
    <p:sldId id="265" r:id="rId10"/>
    <p:sldId id="266" r:id="rId11"/>
    <p:sldId id="268" r:id="rId12"/>
    <p:sldId id="269" r:id="rId13"/>
    <p:sldId id="290" r:id="rId14"/>
    <p:sldId id="298" r:id="rId15"/>
    <p:sldId id="299" r:id="rId16"/>
    <p:sldId id="300" r:id="rId17"/>
    <p:sldId id="301" r:id="rId18"/>
    <p:sldId id="291" r:id="rId19"/>
    <p:sldId id="270" r:id="rId20"/>
    <p:sldId id="271" r:id="rId21"/>
    <p:sldId id="272" r:id="rId22"/>
    <p:sldId id="273" r:id="rId23"/>
    <p:sldId id="276" r:id="rId24"/>
    <p:sldId id="278" r:id="rId25"/>
    <p:sldId id="279" r:id="rId26"/>
    <p:sldId id="283" r:id="rId27"/>
    <p:sldId id="284" r:id="rId28"/>
    <p:sldId id="285" r:id="rId29"/>
    <p:sldId id="287" r:id="rId30"/>
    <p:sldId id="288" r:id="rId31"/>
    <p:sldId id="289" r:id="rId32"/>
    <p:sldId id="292" r:id="rId33"/>
    <p:sldId id="293" r:id="rId34"/>
    <p:sldId id="296" r:id="rId35"/>
    <p:sldId id="294" r:id="rId36"/>
    <p:sldId id="295" r:id="rId37"/>
    <p:sldId id="29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94576" autoAdjust="0"/>
  </p:normalViewPr>
  <p:slideViewPr>
    <p:cSldViewPr snapToGrid="0" snapToObjects="1">
      <p:cViewPr varScale="1">
        <p:scale>
          <a:sx n="132" d="100"/>
          <a:sy n="132" d="100"/>
        </p:scale>
        <p:origin x="-17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8/25/15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8/25/15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8/25/15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8/25/15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8/25/15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8/25/15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8/25/15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8/25/15</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media/media2.mov"/><Relationship Id="rId2" Type="http://schemas.openxmlformats.org/officeDocument/2006/relationships/video" Target="../media/media2.mo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m/imghp?hl=en&amp;tab=wi&amp;ei=XW36U-SBI8ndqwaD8oGgCQ&amp;ved=0CAQQqi4oA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738" y="2717256"/>
            <a:ext cx="7542212" cy="2450897"/>
          </a:xfrm>
        </p:spPr>
        <p:txBody>
          <a:bodyPr/>
          <a:lstStyle/>
          <a:p>
            <a:r>
              <a:rPr lang="en-US" dirty="0" smtClean="0"/>
              <a:t>The </a:t>
            </a:r>
            <a:r>
              <a:rPr lang="en-US" dirty="0" err="1" smtClean="0"/>
              <a:t>Neuromusculoskeletal</a:t>
            </a:r>
            <a:r>
              <a:rPr lang="en-US" dirty="0" smtClean="0"/>
              <a:t> System</a:t>
            </a:r>
            <a:endParaRPr lang="en-US" dirty="0"/>
          </a:p>
        </p:txBody>
      </p:sp>
      <p:sp>
        <p:nvSpPr>
          <p:cNvPr id="3" name="Subtitle 2"/>
          <p:cNvSpPr>
            <a:spLocks noGrp="1"/>
          </p:cNvSpPr>
          <p:nvPr>
            <p:ph type="subTitle" idx="1"/>
          </p:nvPr>
        </p:nvSpPr>
        <p:spPr/>
        <p:txBody>
          <a:bodyPr>
            <a:normAutofit/>
          </a:bodyPr>
          <a:lstStyle/>
          <a:p>
            <a:r>
              <a:rPr lang="en-US" sz="3600" dirty="0" smtClean="0"/>
              <a:t>and your Health and Well-Being</a:t>
            </a:r>
            <a:endParaRPr lang="en-US" sz="3600" dirty="0"/>
          </a:p>
        </p:txBody>
      </p:sp>
    </p:spTree>
    <p:extLst>
      <p:ext uri="{BB962C8B-B14F-4D97-AF65-F5344CB8AC3E}">
        <p14:creationId xmlns:p14="http://schemas.microsoft.com/office/powerpoint/2010/main" val="3647847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732" y="69796"/>
            <a:ext cx="4452731" cy="667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3172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074"/>
                                        </p:tgtEl>
                                      </p:cBhvr>
                                    </p:animEffect>
                                    <p:animScale>
                                      <p:cBhvr>
                                        <p:cTn id="7" dur="250" autoRev="1" fill="hold"/>
                                        <p:tgtEl>
                                          <p:spTgt spid="30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What Happens When You Overdo it!</a:t>
            </a:r>
            <a:endParaRPr lang="en-US" sz="4800" dirty="0"/>
          </a:p>
        </p:txBody>
      </p:sp>
      <p:sp>
        <p:nvSpPr>
          <p:cNvPr id="3" name="Content Placeholder 2"/>
          <p:cNvSpPr>
            <a:spLocks noGrp="1"/>
          </p:cNvSpPr>
          <p:nvPr>
            <p:ph idx="1"/>
          </p:nvPr>
        </p:nvSpPr>
        <p:spPr>
          <a:xfrm>
            <a:off x="779462" y="1669774"/>
            <a:ext cx="7581901" cy="4913906"/>
          </a:xfrm>
        </p:spPr>
        <p:txBody>
          <a:bodyPr/>
          <a:lstStyle/>
          <a:p>
            <a:r>
              <a:rPr lang="en-US" dirty="0" smtClean="0"/>
              <a:t>Overuse: using muscle groups in a “normal” manner but exceeding their anatomical limit. Ask yourself </a:t>
            </a:r>
            <a:br>
              <a:rPr lang="en-US" dirty="0" smtClean="0"/>
            </a:br>
            <a:r>
              <a:rPr lang="en-US" dirty="0" smtClean="0"/>
              <a:t>“ Am I changing my routine too quickly or too drastically?”</a:t>
            </a:r>
          </a:p>
          <a:p>
            <a:r>
              <a:rPr lang="en-US" dirty="0" smtClean="0"/>
              <a:t>Misuse: using muscle groups in an “abnormal” way through excessive pressure, bad posture and poor technique.</a:t>
            </a:r>
          </a:p>
          <a:p>
            <a:r>
              <a:rPr lang="en-US" dirty="0" smtClean="0"/>
              <a:t>Abuse: “playing through the pain”</a:t>
            </a:r>
          </a:p>
          <a:p>
            <a:pPr marL="0" indent="0">
              <a:buNone/>
            </a:pPr>
            <a:r>
              <a:rPr lang="en-US" dirty="0"/>
              <a:t>	</a:t>
            </a:r>
            <a:r>
              <a:rPr lang="en-US" dirty="0" smtClean="0"/>
              <a:t>If it hurts, STOP!!</a:t>
            </a:r>
          </a:p>
        </p:txBody>
      </p:sp>
    </p:spTree>
    <p:extLst>
      <p:ext uri="{BB962C8B-B14F-4D97-AF65-F5344CB8AC3E}">
        <p14:creationId xmlns:p14="http://schemas.microsoft.com/office/powerpoint/2010/main" val="892323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How do </a:t>
            </a:r>
            <a:r>
              <a:rPr lang="en-US" sz="4400" dirty="0" err="1" smtClean="0"/>
              <a:t>neuromusculoskeletal</a:t>
            </a:r>
            <a:r>
              <a:rPr lang="en-US" sz="4400" dirty="0" smtClean="0"/>
              <a:t> issues affect the body?</a:t>
            </a:r>
            <a:br>
              <a:rPr lang="en-US" sz="4400" dirty="0" smtClean="0"/>
            </a:br>
            <a:endParaRPr lang="en-US" sz="4400" dirty="0"/>
          </a:p>
        </p:txBody>
      </p:sp>
      <p:sp>
        <p:nvSpPr>
          <p:cNvPr id="3" name="Content Placeholder 2"/>
          <p:cNvSpPr>
            <a:spLocks noGrp="1"/>
          </p:cNvSpPr>
          <p:nvPr>
            <p:ph idx="1"/>
          </p:nvPr>
        </p:nvSpPr>
        <p:spPr>
          <a:xfrm>
            <a:off x="779462" y="1272209"/>
            <a:ext cx="7581901" cy="5208104"/>
          </a:xfrm>
        </p:spPr>
        <p:txBody>
          <a:bodyPr/>
          <a:lstStyle/>
          <a:p>
            <a:r>
              <a:rPr lang="en-US" dirty="0" smtClean="0"/>
              <a:t>Muscle Pain: caused by overuse, misuse, abuse, poor posture, tension, bad technique and poor conditioning. When a muscle breaks down, it becomes inflamed and causes pain. </a:t>
            </a:r>
          </a:p>
          <a:p>
            <a:r>
              <a:rPr lang="en-US" dirty="0" smtClean="0"/>
              <a:t>Neuropathy: malfunction of specific nerves. Focal neuropathy is quite common among musicians. Symptoms include pain, numbness, tingling, burning, itching and weakness. </a:t>
            </a:r>
            <a:r>
              <a:rPr lang="en-US" u="sng" dirty="0" smtClean="0"/>
              <a:t>Carpal Tunnel Syndrome is a form of focal neuropathy.</a:t>
            </a:r>
          </a:p>
          <a:p>
            <a:r>
              <a:rPr lang="en-US" dirty="0" smtClean="0"/>
              <a:t>Dystonia: sustained, involuntary muscle contractions. Focal dystonia is common among keyboard, string, percussion and woodwind players. </a:t>
            </a:r>
            <a:endParaRPr lang="en-US" dirty="0"/>
          </a:p>
        </p:txBody>
      </p:sp>
    </p:spTree>
    <p:extLst>
      <p:ext uri="{BB962C8B-B14F-4D97-AF65-F5344CB8AC3E}">
        <p14:creationId xmlns:p14="http://schemas.microsoft.com/office/powerpoint/2010/main" val="810706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3/38/Carpal_Tunnel_Syndrom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28016" y="111319"/>
            <a:ext cx="6676569" cy="667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113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
                                        <p:tgtEl>
                                          <p:spTgt spid="5122"/>
                                        </p:tgtEl>
                                      </p:cBhvr>
                                    </p:animEffect>
                                    <p:anim calcmode="lin" valueType="num">
                                      <p:cBhvr>
                                        <p:cTn id="8" dur="400" fill="hold"/>
                                        <p:tgtEl>
                                          <p:spTgt spid="5122"/>
                                        </p:tgtEl>
                                        <p:attrNameLst>
                                          <p:attrName>ppt_x</p:attrName>
                                        </p:attrNameLst>
                                      </p:cBhvr>
                                      <p:tavLst>
                                        <p:tav tm="0">
                                          <p:val>
                                            <p:strVal val="#ppt_x"/>
                                          </p:val>
                                        </p:tav>
                                        <p:tav tm="100000">
                                          <p:val>
                                            <p:strVal val="#ppt_x"/>
                                          </p:val>
                                        </p:tav>
                                      </p:tavLst>
                                    </p:anim>
                                    <p:anim calcmode="lin" valueType="num">
                                      <p:cBhvr>
                                        <p:cTn id="9" dur="400" fill="hold"/>
                                        <p:tgtEl>
                                          <p:spTgt spid="51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1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1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Facts about hearing loss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L:\NASM Health and Wellness\loud-no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2" y="1414732"/>
            <a:ext cx="7581901" cy="458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473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Facts about hearing loss</a:t>
            </a:r>
          </a:p>
        </p:txBody>
      </p:sp>
      <p:sp>
        <p:nvSpPr>
          <p:cNvPr id="3" name="Content Placeholder 2"/>
          <p:cNvSpPr>
            <a:spLocks noGrp="1"/>
          </p:cNvSpPr>
          <p:nvPr>
            <p:ph idx="1"/>
          </p:nvPr>
        </p:nvSpPr>
        <p:spPr>
          <a:xfrm>
            <a:off x="779462" y="1882587"/>
            <a:ext cx="7581901" cy="4319429"/>
          </a:xfrm>
        </p:spPr>
        <p:txBody>
          <a:bodyPr/>
          <a:lstStyle/>
          <a:p>
            <a:r>
              <a:rPr lang="en-US" dirty="0" smtClean="0"/>
              <a:t>“Noise induced hearing loss” is caused by overexposure to extremely loud noises for a long period of time.</a:t>
            </a:r>
          </a:p>
          <a:p>
            <a:r>
              <a:rPr lang="en-US" dirty="0" smtClean="0"/>
              <a:t>The tiny hair cells in your Inner Ear that transmit sound waves to the brain can get sheared off due to loud noises.</a:t>
            </a:r>
          </a:p>
          <a:p>
            <a:r>
              <a:rPr lang="en-US" dirty="0" smtClean="0"/>
              <a:t>These hair cells never grow back, leaving you with permanent damage.</a:t>
            </a:r>
          </a:p>
          <a:p>
            <a:r>
              <a:rPr lang="en-US" dirty="0" smtClean="0"/>
              <a:t>Hearing loss is more prevalent in younger people. </a:t>
            </a:r>
            <a:endParaRPr lang="en-US" dirty="0"/>
          </a:p>
        </p:txBody>
      </p:sp>
    </p:spTree>
    <p:extLst>
      <p:ext uri="{BB962C8B-B14F-4D97-AF65-F5344CB8AC3E}">
        <p14:creationId xmlns:p14="http://schemas.microsoft.com/office/powerpoint/2010/main" val="2863588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NASM Health and Wellness\human-ear-anato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69" y="735767"/>
            <a:ext cx="8229669" cy="484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572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How to avoid hearing loss</a:t>
            </a:r>
            <a:endParaRPr lang="en-US" sz="4400" dirty="0"/>
          </a:p>
        </p:txBody>
      </p:sp>
      <p:sp>
        <p:nvSpPr>
          <p:cNvPr id="3" name="Content Placeholder 2"/>
          <p:cNvSpPr>
            <a:spLocks noGrp="1"/>
          </p:cNvSpPr>
          <p:nvPr>
            <p:ph idx="1"/>
          </p:nvPr>
        </p:nvSpPr>
        <p:spPr>
          <a:xfrm>
            <a:off x="779462" y="1882587"/>
            <a:ext cx="7581901" cy="4661335"/>
          </a:xfrm>
        </p:spPr>
        <p:txBody>
          <a:bodyPr/>
          <a:lstStyle/>
          <a:p>
            <a:r>
              <a:rPr lang="en-US" dirty="0" smtClean="0"/>
              <a:t>Do not expose yourself to “noise” above 85 decibels.</a:t>
            </a:r>
          </a:p>
          <a:p>
            <a:r>
              <a:rPr lang="en-US" dirty="0" smtClean="0"/>
              <a:t>Download a sound meter app on your phone.</a:t>
            </a:r>
          </a:p>
          <a:p>
            <a:r>
              <a:rPr lang="en-US" dirty="0" smtClean="0"/>
              <a:t>Avoid using Ear Buds!</a:t>
            </a:r>
          </a:p>
          <a:p>
            <a:r>
              <a:rPr lang="en-US" dirty="0" smtClean="0"/>
              <a:t>When listening to music through MP3, </a:t>
            </a:r>
            <a:br>
              <a:rPr lang="en-US" dirty="0" smtClean="0"/>
            </a:br>
            <a:r>
              <a:rPr lang="en-US" dirty="0" smtClean="0"/>
              <a:t>follow the 60/60 rule:</a:t>
            </a:r>
          </a:p>
          <a:p>
            <a:pPr marL="0" indent="0">
              <a:buNone/>
            </a:pPr>
            <a:r>
              <a:rPr lang="en-US" dirty="0"/>
              <a:t>	</a:t>
            </a:r>
            <a:r>
              <a:rPr lang="en-US" dirty="0" smtClean="0"/>
              <a:t>Keep the volume level at 60% or less</a:t>
            </a:r>
          </a:p>
          <a:p>
            <a:pPr marL="0" indent="0">
              <a:buNone/>
            </a:pPr>
            <a:r>
              <a:rPr lang="en-US" dirty="0"/>
              <a:t>	</a:t>
            </a:r>
            <a:r>
              <a:rPr lang="en-US" dirty="0" smtClean="0"/>
              <a:t>Do not listen for more than 60 minutes</a:t>
            </a:r>
          </a:p>
          <a:p>
            <a:pPr marL="0" indent="0">
              <a:buNone/>
            </a:pPr>
            <a:r>
              <a:rPr lang="en-US" dirty="0" smtClean="0"/>
              <a:t>If you play in a band, wear ear plugs whenever possible. </a:t>
            </a:r>
          </a:p>
        </p:txBody>
      </p:sp>
    </p:spTree>
    <p:extLst>
      <p:ext uri="{BB962C8B-B14F-4D97-AF65-F5344CB8AC3E}">
        <p14:creationId xmlns:p14="http://schemas.microsoft.com/office/powerpoint/2010/main" val="3521426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325" y="572493"/>
            <a:ext cx="8006964" cy="600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833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anim calcmode="lin" valueType="num">
                                      <p:cBhvr>
                                        <p:cTn id="8" dur="2000" fill="hold"/>
                                        <p:tgtEl>
                                          <p:spTgt spid="6146"/>
                                        </p:tgtEl>
                                        <p:attrNameLst>
                                          <p:attrName>style.rotation</p:attrName>
                                        </p:attrNameLst>
                                      </p:cBhvr>
                                      <p:tavLst>
                                        <p:tav tm="0">
                                          <p:val>
                                            <p:fltVal val="720"/>
                                          </p:val>
                                        </p:tav>
                                        <p:tav tm="100000">
                                          <p:val>
                                            <p:fltVal val="0"/>
                                          </p:val>
                                        </p:tav>
                                      </p:tavLst>
                                    </p:anim>
                                    <p:anim calcmode="lin" valueType="num">
                                      <p:cBhvr>
                                        <p:cTn id="9" dur="2000" fill="hold"/>
                                        <p:tgtEl>
                                          <p:spTgt spid="6146"/>
                                        </p:tgtEl>
                                        <p:attrNameLst>
                                          <p:attrName>ppt_h</p:attrName>
                                        </p:attrNameLst>
                                      </p:cBhvr>
                                      <p:tavLst>
                                        <p:tav tm="0">
                                          <p:val>
                                            <p:fltVal val="0"/>
                                          </p:val>
                                        </p:tav>
                                        <p:tav tm="100000">
                                          <p:val>
                                            <p:strVal val="#ppt_h"/>
                                          </p:val>
                                        </p:tav>
                                      </p:tavLst>
                                    </p:anim>
                                    <p:anim calcmode="lin" valueType="num">
                                      <p:cBhvr>
                                        <p:cTn id="10" dur="2000" fill="hold"/>
                                        <p:tgtEl>
                                          <p:spTgt spid="61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mF.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481138"/>
            <a:ext cx="6034088" cy="4525962"/>
          </a:xfrm>
        </p:spPr>
      </p:pic>
      <p:sp>
        <p:nvSpPr>
          <p:cNvPr id="3" name="Title 2"/>
          <p:cNvSpPr>
            <a:spLocks noGrp="1"/>
          </p:cNvSpPr>
          <p:nvPr>
            <p:ph type="title"/>
          </p:nvPr>
        </p:nvSpPr>
        <p:spPr/>
        <p:txBody>
          <a:bodyPr/>
          <a:lstStyle/>
          <a:p>
            <a:pPr algn="ctr"/>
            <a:r>
              <a:rPr lang="en-US" dirty="0" smtClean="0"/>
              <a:t>The Normal Larynx</a:t>
            </a:r>
            <a:endParaRPr lang="en-US" dirty="0"/>
          </a:p>
        </p:txBody>
      </p:sp>
    </p:spTree>
    <p:extLst>
      <p:ext uri="{BB962C8B-B14F-4D97-AF65-F5344CB8AC3E}">
        <p14:creationId xmlns:p14="http://schemas.microsoft.com/office/powerpoint/2010/main" val="3964840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normAutofit lnSpcReduction="10000"/>
          </a:bodyPr>
          <a:lstStyle/>
          <a:p>
            <a:r>
              <a:rPr lang="en-US" sz="3200" dirty="0" err="1" smtClean="0"/>
              <a:t>Neuro</a:t>
            </a:r>
            <a:r>
              <a:rPr lang="en-US" sz="3200" dirty="0" smtClean="0"/>
              <a:t>: pertaining to nerves and the nervous system of the body</a:t>
            </a:r>
          </a:p>
          <a:p>
            <a:r>
              <a:rPr lang="en-US" sz="3200" dirty="0" err="1" smtClean="0"/>
              <a:t>Musculo</a:t>
            </a:r>
            <a:r>
              <a:rPr lang="en-US" sz="3200" dirty="0" smtClean="0"/>
              <a:t>: pertaining the muscle systems, the “movers and shakers” of the body</a:t>
            </a:r>
          </a:p>
          <a:p>
            <a:r>
              <a:rPr lang="en-US" sz="3200" dirty="0" smtClean="0"/>
              <a:t>Skeletal: pertaining to the bone structure of the body-your skeleton</a:t>
            </a:r>
            <a:endParaRPr lang="en-US" sz="3200" dirty="0"/>
          </a:p>
        </p:txBody>
      </p:sp>
    </p:spTree>
    <p:extLst>
      <p:ext uri="{BB962C8B-B14F-4D97-AF65-F5344CB8AC3E}">
        <p14:creationId xmlns:p14="http://schemas.microsoft.com/office/powerpoint/2010/main" val="1046192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Webster’s New College Dictionary defines “hygiene” as: “ conditions and practices promoting or preserving health.”</a:t>
            </a:r>
          </a:p>
          <a:p>
            <a:r>
              <a:rPr lang="en-US" dirty="0" smtClean="0"/>
              <a:t>Vocal hygiene therefore is:</a:t>
            </a:r>
          </a:p>
          <a:p>
            <a:r>
              <a:rPr lang="en-US" dirty="0" smtClean="0"/>
              <a:t>TAKING CARE OF YOUR VOICE!!!</a:t>
            </a:r>
          </a:p>
          <a:p>
            <a:r>
              <a:rPr lang="en-US" dirty="0" smtClean="0"/>
              <a:t>Taking good care of the singing voice starts with taking good care of your speaking voice.</a:t>
            </a:r>
          </a:p>
          <a:p>
            <a:r>
              <a:rPr lang="en-US" dirty="0" smtClean="0"/>
              <a:t>Start by avoiding bad speaking habits. </a:t>
            </a:r>
            <a:endParaRPr lang="en-US" dirty="0"/>
          </a:p>
        </p:txBody>
      </p:sp>
      <p:sp>
        <p:nvSpPr>
          <p:cNvPr id="3" name="Title 2"/>
          <p:cNvSpPr>
            <a:spLocks noGrp="1"/>
          </p:cNvSpPr>
          <p:nvPr>
            <p:ph type="title"/>
          </p:nvPr>
        </p:nvSpPr>
        <p:spPr/>
        <p:txBody>
          <a:bodyPr>
            <a:normAutofit/>
          </a:bodyPr>
          <a:lstStyle/>
          <a:p>
            <a:pPr algn="ctr"/>
            <a:r>
              <a:rPr lang="en-US" dirty="0" smtClean="0"/>
              <a:t>What is Vocal Hygiene?</a:t>
            </a:r>
            <a:endParaRPr lang="en-US" dirty="0"/>
          </a:p>
        </p:txBody>
      </p:sp>
    </p:spTree>
    <p:extLst>
      <p:ext uri="{BB962C8B-B14F-4D97-AF65-F5344CB8AC3E}">
        <p14:creationId xmlns:p14="http://schemas.microsoft.com/office/powerpoint/2010/main" val="3507620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410200"/>
          </a:xfrm>
        </p:spPr>
        <p:txBody>
          <a:bodyPr>
            <a:normAutofit lnSpcReduction="10000"/>
          </a:bodyPr>
          <a:lstStyle/>
          <a:p>
            <a:r>
              <a:rPr lang="en-US" u="sng" dirty="0" smtClean="0"/>
              <a:t>AVOID</a:t>
            </a:r>
            <a:r>
              <a:rPr lang="en-US" dirty="0" smtClean="0"/>
              <a:t>:</a:t>
            </a:r>
          </a:p>
          <a:p>
            <a:r>
              <a:rPr lang="en-US" dirty="0" smtClean="0"/>
              <a:t>SPEAKING WITH LOW OR NO BREATH FLOW</a:t>
            </a:r>
          </a:p>
          <a:p>
            <a:r>
              <a:rPr lang="en-US" dirty="0" smtClean="0"/>
              <a:t>SPEAKING TOO LOW IN YOUR PITCH RANGE</a:t>
            </a:r>
          </a:p>
          <a:p>
            <a:r>
              <a:rPr lang="en-US" dirty="0" smtClean="0"/>
              <a:t>TENSION IN THE LARYNX OR ARTICULATORS</a:t>
            </a:r>
          </a:p>
          <a:p>
            <a:r>
              <a:rPr lang="en-US" dirty="0" smtClean="0"/>
              <a:t>Shouting and screaming!!</a:t>
            </a:r>
          </a:p>
          <a:p>
            <a:r>
              <a:rPr lang="en-US" u="sng" dirty="0" smtClean="0"/>
              <a:t>DO</a:t>
            </a:r>
            <a:r>
              <a:rPr lang="en-US" dirty="0" smtClean="0"/>
              <a:t>:</a:t>
            </a:r>
          </a:p>
          <a:p>
            <a:r>
              <a:rPr lang="en-US" dirty="0" smtClean="0"/>
              <a:t>Healthy speaking begins about 1/3 up the speaking range.</a:t>
            </a:r>
          </a:p>
          <a:p>
            <a:r>
              <a:rPr lang="en-US" dirty="0" smtClean="0"/>
              <a:t>Take adequate and frequent breaths</a:t>
            </a:r>
          </a:p>
          <a:p>
            <a:r>
              <a:rPr lang="en-US" dirty="0" smtClean="0"/>
              <a:t>Avoid any unnecessary tensions</a:t>
            </a:r>
            <a:endParaRPr lang="en-US" dirty="0"/>
          </a:p>
        </p:txBody>
      </p:sp>
      <p:sp>
        <p:nvSpPr>
          <p:cNvPr id="3" name="Title 2"/>
          <p:cNvSpPr>
            <a:spLocks noGrp="1"/>
          </p:cNvSpPr>
          <p:nvPr>
            <p:ph type="title"/>
          </p:nvPr>
        </p:nvSpPr>
        <p:spPr>
          <a:xfrm>
            <a:off x="779462" y="107577"/>
            <a:ext cx="7581901" cy="1148729"/>
          </a:xfrm>
        </p:spPr>
        <p:txBody>
          <a:bodyPr/>
          <a:lstStyle/>
          <a:p>
            <a:r>
              <a:rPr lang="en-US" dirty="0" smtClean="0"/>
              <a:t>Vocal Hygiene</a:t>
            </a:r>
            <a:endParaRPr lang="en-US" dirty="0"/>
          </a:p>
        </p:txBody>
      </p:sp>
    </p:spTree>
    <p:extLst>
      <p:ext uri="{BB962C8B-B14F-4D97-AF65-F5344CB8AC3E}">
        <p14:creationId xmlns:p14="http://schemas.microsoft.com/office/powerpoint/2010/main" val="963920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9462" y="1762282"/>
            <a:ext cx="7581901" cy="4638950"/>
          </a:xfrm>
        </p:spPr>
        <p:txBody>
          <a:bodyPr>
            <a:normAutofit/>
          </a:bodyPr>
          <a:lstStyle/>
          <a:p>
            <a:pPr marL="624078" indent="-514350">
              <a:buFont typeface="+mj-lt"/>
              <a:buAutoNum type="arabicPeriod"/>
            </a:pPr>
            <a:r>
              <a:rPr lang="en-US" dirty="0" smtClean="0"/>
              <a:t>Don’t compete with loud noises, traffic, loud parties, games etc.</a:t>
            </a:r>
          </a:p>
          <a:p>
            <a:pPr marL="624078" indent="-514350">
              <a:buFont typeface="+mj-lt"/>
              <a:buAutoNum type="arabicPeriod"/>
            </a:pPr>
            <a:r>
              <a:rPr lang="en-US" dirty="0" smtClean="0"/>
              <a:t>Eliminate shouting, screaming, and extended loud talking or non-stop talking.</a:t>
            </a:r>
          </a:p>
          <a:p>
            <a:pPr marL="624078" indent="-514350">
              <a:buFont typeface="+mj-lt"/>
              <a:buAutoNum type="arabicPeriod"/>
            </a:pPr>
            <a:r>
              <a:rPr lang="en-US" dirty="0" smtClean="0"/>
              <a:t>Avoid excessive throat clearing or coughing.</a:t>
            </a:r>
          </a:p>
          <a:p>
            <a:pPr marL="624078" indent="-514350">
              <a:buFont typeface="+mj-lt"/>
              <a:buAutoNum type="arabicPeriod"/>
            </a:pPr>
            <a:r>
              <a:rPr lang="en-US" dirty="0" smtClean="0"/>
              <a:t>DO NOT SPEAK IF IT HURTS!!</a:t>
            </a:r>
          </a:p>
          <a:p>
            <a:pPr marL="624078" indent="-514350">
              <a:buFont typeface="+mj-lt"/>
              <a:buAutoNum type="arabicPeriod"/>
            </a:pPr>
            <a:r>
              <a:rPr lang="en-US" dirty="0" smtClean="0"/>
              <a:t>A </a:t>
            </a:r>
            <a:r>
              <a:rPr lang="en-US" dirty="0"/>
              <a:t>singer should always warm up the voice first thing in the morning. This makes speaking throughout the day much more comfortable. </a:t>
            </a:r>
          </a:p>
        </p:txBody>
      </p:sp>
      <p:sp>
        <p:nvSpPr>
          <p:cNvPr id="3" name="Title 2"/>
          <p:cNvSpPr>
            <a:spLocks noGrp="1"/>
          </p:cNvSpPr>
          <p:nvPr>
            <p:ph type="title"/>
          </p:nvPr>
        </p:nvSpPr>
        <p:spPr>
          <a:xfrm>
            <a:off x="779462" y="158662"/>
            <a:ext cx="7581901" cy="1603619"/>
          </a:xfrm>
        </p:spPr>
        <p:txBody>
          <a:bodyPr/>
          <a:lstStyle/>
          <a:p>
            <a:r>
              <a:rPr lang="en-US" dirty="0" smtClean="0"/>
              <a:t>Healthy Speech and Singing</a:t>
            </a:r>
            <a:endParaRPr lang="en-US" dirty="0"/>
          </a:p>
        </p:txBody>
      </p:sp>
    </p:spTree>
    <p:extLst>
      <p:ext uri="{BB962C8B-B14F-4D97-AF65-F5344CB8AC3E}">
        <p14:creationId xmlns:p14="http://schemas.microsoft.com/office/powerpoint/2010/main" val="314972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idx="1"/>
          </p:nvPr>
        </p:nvSpPr>
        <p:spPr>
          <a:xfrm>
            <a:off x="779462" y="1632703"/>
            <a:ext cx="7581901" cy="4911066"/>
          </a:xfrm>
        </p:spPr>
        <p:txBody>
          <a:bodyPr>
            <a:normAutofit fontScale="32500" lnSpcReduction="20000"/>
          </a:bodyPr>
          <a:lstStyle/>
          <a:p>
            <a:pPr marL="609600" indent="-609600">
              <a:buFontTx/>
              <a:buNone/>
            </a:pPr>
            <a:r>
              <a:rPr lang="en-US" sz="6000" dirty="0" smtClean="0"/>
              <a:t>The Mucous Blanket is the moist covering of the entire vocal tract including the larynx. It’s function is to protect against germs and inhaled particles. On the vocal folds, it </a:t>
            </a:r>
            <a:r>
              <a:rPr lang="en-US" sz="6000" b="1" i="1" dirty="0" smtClean="0"/>
              <a:t>reduces friction</a:t>
            </a:r>
            <a:r>
              <a:rPr lang="en-US" sz="6000" dirty="0" smtClean="0"/>
              <a:t>  which is critical for the professional voice user. A dry larynx secretes thick, sticky mucous, which leads to stiff, irritated vocal folds. This can lead to vocal injury. </a:t>
            </a:r>
          </a:p>
          <a:p>
            <a:pPr marL="609600" indent="-609600">
              <a:buFontTx/>
              <a:buNone/>
            </a:pPr>
            <a:endParaRPr lang="en-US" sz="2000" dirty="0" smtClean="0"/>
          </a:p>
          <a:p>
            <a:pPr marL="0" indent="0">
              <a:buNone/>
            </a:pPr>
            <a:endParaRPr lang="en-US" sz="8000" u="sng" dirty="0" smtClean="0"/>
          </a:p>
          <a:p>
            <a:pPr marL="0" indent="0">
              <a:buNone/>
            </a:pPr>
            <a:r>
              <a:rPr lang="en-US" sz="8000" u="sng" dirty="0" smtClean="0"/>
              <a:t>Improve hydration   by DRINKING WATER</a:t>
            </a:r>
            <a:endParaRPr lang="en-US" sz="8000" u="sng" dirty="0"/>
          </a:p>
          <a:p>
            <a:pPr marL="609600" indent="-609600">
              <a:buFontTx/>
              <a:buNone/>
            </a:pPr>
            <a:r>
              <a:rPr lang="en-US" sz="8000" dirty="0"/>
              <a:t>	- ½ body weight in number of ounces per day</a:t>
            </a:r>
          </a:p>
          <a:p>
            <a:pPr marL="609600" indent="-609600">
              <a:buFontTx/>
              <a:buNone/>
            </a:pPr>
            <a:r>
              <a:rPr lang="en-US" sz="8000" dirty="0"/>
              <a:t>	- 8-10 glasses per day (drink enough to “pee pale</a:t>
            </a:r>
            <a:r>
              <a:rPr lang="en-US" sz="8000" dirty="0" smtClean="0"/>
              <a:t>”)</a:t>
            </a:r>
          </a:p>
          <a:p>
            <a:pPr marL="609600" indent="-609600">
              <a:buFontTx/>
              <a:buNone/>
            </a:pPr>
            <a:r>
              <a:rPr lang="en-US" sz="8000" dirty="0"/>
              <a:t>	</a:t>
            </a:r>
          </a:p>
        </p:txBody>
      </p:sp>
      <p:sp>
        <p:nvSpPr>
          <p:cNvPr id="2" name="Title 1"/>
          <p:cNvSpPr>
            <a:spLocks noGrp="1"/>
          </p:cNvSpPr>
          <p:nvPr>
            <p:ph type="title"/>
          </p:nvPr>
        </p:nvSpPr>
        <p:spPr/>
        <p:txBody>
          <a:bodyPr>
            <a:normAutofit fontScale="90000"/>
          </a:bodyPr>
          <a:lstStyle/>
          <a:p>
            <a:r>
              <a:rPr lang="en-US" dirty="0" smtClean="0"/>
              <a:t>Hydration and The Mucous Blanket</a:t>
            </a:r>
            <a:endParaRPr lang="en-US" dirty="0"/>
          </a:p>
        </p:txBody>
      </p:sp>
    </p:spTree>
    <p:extLst>
      <p:ext uri="{BB962C8B-B14F-4D97-AF65-F5344CB8AC3E}">
        <p14:creationId xmlns:p14="http://schemas.microsoft.com/office/powerpoint/2010/main" val="232841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dissolve">
                                      <p:cBhvr>
                                        <p:cTn id="7" dur="500"/>
                                        <p:tgtEl>
                                          <p:spTgt spid="303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3107">
                                            <p:txEl>
                                              <p:pRg st="3" end="3"/>
                                            </p:txEl>
                                          </p:spTgt>
                                        </p:tgtEl>
                                        <p:attrNameLst>
                                          <p:attrName>style.visibility</p:attrName>
                                        </p:attrNameLst>
                                      </p:cBhvr>
                                      <p:to>
                                        <p:strVal val="visible"/>
                                      </p:to>
                                    </p:set>
                                    <p:animEffect transition="in" filter="dissolve">
                                      <p:cBhvr>
                                        <p:cTn id="12" dur="500"/>
                                        <p:tgtEl>
                                          <p:spTgt spid="30310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3107">
                                            <p:txEl>
                                              <p:pRg st="4" end="4"/>
                                            </p:txEl>
                                          </p:spTgt>
                                        </p:tgtEl>
                                        <p:attrNameLst>
                                          <p:attrName>style.visibility</p:attrName>
                                        </p:attrNameLst>
                                      </p:cBhvr>
                                      <p:to>
                                        <p:strVal val="visible"/>
                                      </p:to>
                                    </p:set>
                                    <p:animEffect transition="in" filter="dissolve">
                                      <p:cBhvr>
                                        <p:cTn id="17" dur="500"/>
                                        <p:tgtEl>
                                          <p:spTgt spid="3031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3107">
                                            <p:txEl>
                                              <p:pRg st="5" end="5"/>
                                            </p:txEl>
                                          </p:spTgt>
                                        </p:tgtEl>
                                        <p:attrNameLst>
                                          <p:attrName>style.visibility</p:attrName>
                                        </p:attrNameLst>
                                      </p:cBhvr>
                                      <p:to>
                                        <p:strVal val="visible"/>
                                      </p:to>
                                    </p:set>
                                    <p:animEffect transition="in" filter="dissolve">
                                      <p:cBhvr>
                                        <p:cTn id="22" dur="500"/>
                                        <p:tgtEl>
                                          <p:spTgt spid="30310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3107">
                                            <p:txEl>
                                              <p:pRg st="6" end="6"/>
                                            </p:txEl>
                                          </p:spTgt>
                                        </p:tgtEl>
                                        <p:attrNameLst>
                                          <p:attrName>style.visibility</p:attrName>
                                        </p:attrNameLst>
                                      </p:cBhvr>
                                      <p:to>
                                        <p:strVal val="visible"/>
                                      </p:to>
                                    </p:set>
                                    <p:animEffect transition="in" filter="dissolve">
                                      <p:cBhvr>
                                        <p:cTn id="27" dur="500"/>
                                        <p:tgtEl>
                                          <p:spTgt spid="303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idx="1"/>
          </p:nvPr>
        </p:nvSpPr>
        <p:spPr/>
        <p:txBody>
          <a:bodyPr>
            <a:normAutofit/>
          </a:bodyPr>
          <a:lstStyle/>
          <a:p>
            <a:pPr marL="609600" indent="-609600">
              <a:buFontTx/>
              <a:buNone/>
            </a:pPr>
            <a:endParaRPr lang="en-US" sz="2000" dirty="0"/>
          </a:p>
        </p:txBody>
      </p:sp>
      <p:sp>
        <p:nvSpPr>
          <p:cNvPr id="2" name="Title 1"/>
          <p:cNvSpPr>
            <a:spLocks noGrp="1"/>
          </p:cNvSpPr>
          <p:nvPr>
            <p:ph type="title"/>
          </p:nvPr>
        </p:nvSpPr>
        <p:spPr/>
        <p:txBody>
          <a:bodyPr>
            <a:normAutofit fontScale="90000"/>
          </a:bodyPr>
          <a:lstStyle/>
          <a:p>
            <a:r>
              <a:rPr lang="en-US" dirty="0" smtClean="0"/>
              <a:t>Hydration and The Mucous Blanket</a:t>
            </a:r>
            <a:endParaRPr lang="en-US" dirty="0"/>
          </a:p>
        </p:txBody>
      </p:sp>
      <p:pic>
        <p:nvPicPr>
          <p:cNvPr id="1026" name="Picture 2" descr="L:\ASU current classes taught\Vocal Pedagogy Fall 2014\8-glasses-of-water_blu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73975" y="-5413375"/>
            <a:ext cx="24130000" cy="168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027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dissolve">
                                      <p:cBhvr>
                                        <p:cTn id="7" dur="500"/>
                                        <p:tgtEl>
                                          <p:spTgt spid="303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idx="1"/>
          </p:nvPr>
        </p:nvSpPr>
        <p:spPr/>
        <p:txBody>
          <a:bodyPr>
            <a:normAutofit/>
          </a:bodyPr>
          <a:lstStyle/>
          <a:p>
            <a:pPr marL="609600" indent="-609600">
              <a:buFontTx/>
              <a:buNone/>
            </a:pPr>
            <a:endParaRPr lang="en-US" sz="2000" dirty="0"/>
          </a:p>
        </p:txBody>
      </p:sp>
      <p:sp>
        <p:nvSpPr>
          <p:cNvPr id="2" name="Title 1"/>
          <p:cNvSpPr>
            <a:spLocks noGrp="1"/>
          </p:cNvSpPr>
          <p:nvPr>
            <p:ph type="title"/>
          </p:nvPr>
        </p:nvSpPr>
        <p:spPr/>
        <p:txBody>
          <a:bodyPr>
            <a:normAutofit fontScale="90000"/>
          </a:bodyPr>
          <a:lstStyle/>
          <a:p>
            <a:pPr marL="609600" indent="-609600">
              <a:spcBef>
                <a:spcPts val="400"/>
              </a:spcBef>
            </a:pPr>
            <a:r>
              <a:rPr lang="en-US" sz="2000" dirty="0" smtClean="0"/>
              <a:t/>
            </a:r>
            <a:br>
              <a:rPr lang="en-US" sz="2000" dirty="0" smtClean="0"/>
            </a:br>
            <a:r>
              <a:rPr lang="en-US" sz="2000" dirty="0"/>
              <a:t/>
            </a:r>
            <a:br>
              <a:rPr lang="en-US" sz="2000" dirty="0"/>
            </a:br>
            <a:r>
              <a:rPr lang="en-US" sz="3100" b="0" dirty="0"/>
              <a:t>A</a:t>
            </a:r>
            <a:r>
              <a:rPr lang="en-US" sz="3100" b="0" dirty="0" smtClean="0"/>
              <a:t>void </a:t>
            </a:r>
            <a:r>
              <a:rPr lang="en-US" sz="3100" b="0" dirty="0"/>
              <a:t>excess caffeine, alcohol, </a:t>
            </a:r>
            <a:r>
              <a:rPr lang="en-US" sz="3100" b="0" dirty="0" smtClean="0"/>
              <a:t/>
            </a:r>
            <a:br>
              <a:rPr lang="en-US" sz="3100" b="0" dirty="0" smtClean="0"/>
            </a:br>
            <a:r>
              <a:rPr lang="en-US" sz="3100" b="0" dirty="0" smtClean="0"/>
              <a:t>and </a:t>
            </a:r>
            <a:r>
              <a:rPr lang="en-US" sz="3100" b="0" dirty="0"/>
              <a:t>certain medications</a:t>
            </a:r>
            <a:br>
              <a:rPr lang="en-US" sz="3100" b="0" dirty="0"/>
            </a:br>
            <a:r>
              <a:rPr lang="en-US" sz="3100" b="0" dirty="0">
                <a:solidFill>
                  <a:prstClr val="black"/>
                </a:solidFill>
                <a:effectLst/>
                <a:ea typeface="+mn-ea"/>
                <a:cs typeface="+mn-cs"/>
              </a:rPr>
              <a:t/>
            </a:r>
            <a:br>
              <a:rPr lang="en-US" sz="3100" b="0" dirty="0">
                <a:solidFill>
                  <a:prstClr val="black"/>
                </a:solidFill>
                <a:effectLst/>
                <a:ea typeface="+mn-ea"/>
                <a:cs typeface="+mn-cs"/>
              </a:rPr>
            </a:br>
            <a:endParaRPr lang="en-US" sz="3100" b="0" dirty="0"/>
          </a:p>
        </p:txBody>
      </p:sp>
      <p:pic>
        <p:nvPicPr>
          <p:cNvPr id="2050" name="Picture 2" descr="L:\ASU current classes taught\Vocal Pedagogy Fall 2014\cup_of_coffee_by_raintalker-d5c451m.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95401" y="1447800"/>
            <a:ext cx="662939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35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dissolve">
                                      <p:cBhvr>
                                        <p:cTn id="7" dur="500"/>
                                        <p:tgtEl>
                                          <p:spTgt spid="303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3"/>
          <p:cNvSpPr>
            <a:spLocks noGrp="1" noChangeArrowheads="1"/>
          </p:cNvSpPr>
          <p:nvPr>
            <p:ph idx="1"/>
          </p:nvPr>
        </p:nvSpPr>
        <p:spPr/>
        <p:txBody>
          <a:bodyPr>
            <a:normAutofit fontScale="85000" lnSpcReduction="20000"/>
          </a:bodyPr>
          <a:lstStyle/>
          <a:p>
            <a:pPr marL="609600" indent="-609600">
              <a:lnSpc>
                <a:spcPct val="90000"/>
              </a:lnSpc>
              <a:buFontTx/>
              <a:buNone/>
            </a:pPr>
            <a:r>
              <a:rPr lang="en-US" sz="2800" dirty="0"/>
              <a:t>	</a:t>
            </a:r>
            <a:r>
              <a:rPr lang="en-US" sz="2800" dirty="0" smtClean="0"/>
              <a:t>BAD </a:t>
            </a:r>
            <a:r>
              <a:rPr lang="en-US" sz="2800" dirty="0"/>
              <a:t>SPEAKING/SINGING </a:t>
            </a:r>
            <a:r>
              <a:rPr lang="en-US" sz="2800" dirty="0" smtClean="0"/>
              <a:t>HABITS.</a:t>
            </a:r>
            <a:endParaRPr lang="en-US" sz="2800" dirty="0"/>
          </a:p>
          <a:p>
            <a:pPr marL="609600" indent="-609600">
              <a:lnSpc>
                <a:spcPct val="90000"/>
              </a:lnSpc>
              <a:buFontTx/>
              <a:buNone/>
            </a:pPr>
            <a:r>
              <a:rPr lang="en-US" sz="2800" dirty="0"/>
              <a:t>	- glottal attacks</a:t>
            </a:r>
          </a:p>
          <a:p>
            <a:pPr marL="609600" indent="-609600">
              <a:lnSpc>
                <a:spcPct val="90000"/>
              </a:lnSpc>
              <a:buFontTx/>
              <a:buNone/>
            </a:pPr>
            <a:r>
              <a:rPr lang="en-US" sz="2800" dirty="0"/>
              <a:t>	- throat clearing/coughs</a:t>
            </a:r>
          </a:p>
          <a:p>
            <a:pPr marL="609600" indent="-609600">
              <a:lnSpc>
                <a:spcPct val="90000"/>
              </a:lnSpc>
              <a:buFontTx/>
              <a:buNone/>
            </a:pPr>
            <a:r>
              <a:rPr lang="en-US" sz="2800" dirty="0"/>
              <a:t>	- no warm ups before use</a:t>
            </a:r>
          </a:p>
          <a:p>
            <a:pPr marL="609600" indent="-609600">
              <a:lnSpc>
                <a:spcPct val="90000"/>
              </a:lnSpc>
              <a:buFontTx/>
              <a:buNone/>
            </a:pPr>
            <a:endParaRPr lang="en-US" sz="2800" dirty="0"/>
          </a:p>
          <a:p>
            <a:pPr marL="609600" indent="-609600">
              <a:lnSpc>
                <a:spcPct val="90000"/>
              </a:lnSpc>
              <a:buFontTx/>
              <a:buNone/>
            </a:pPr>
            <a:r>
              <a:rPr lang="en-US" sz="2800" dirty="0"/>
              <a:t>	OVERUSE OF VOICE (usually vocationally).</a:t>
            </a:r>
          </a:p>
          <a:p>
            <a:pPr marL="609600" indent="-609600">
              <a:lnSpc>
                <a:spcPct val="90000"/>
              </a:lnSpc>
              <a:buFontTx/>
              <a:buNone/>
            </a:pPr>
            <a:r>
              <a:rPr lang="en-US" sz="2800" dirty="0"/>
              <a:t>	POOR RESPIRATORY USE.</a:t>
            </a:r>
          </a:p>
          <a:p>
            <a:pPr marL="609600" indent="-609600">
              <a:lnSpc>
                <a:spcPct val="90000"/>
              </a:lnSpc>
              <a:buFontTx/>
              <a:buNone/>
            </a:pPr>
            <a:r>
              <a:rPr lang="en-US" sz="2800" dirty="0"/>
              <a:t>	YELLING/SCREAMING </a:t>
            </a:r>
            <a:r>
              <a:rPr lang="en-US" sz="2800" dirty="0" smtClean="0"/>
              <a:t>/ </a:t>
            </a:r>
            <a:r>
              <a:rPr lang="en-US" sz="2800" dirty="0"/>
              <a:t>NO VOCAL REST.</a:t>
            </a:r>
          </a:p>
        </p:txBody>
      </p:sp>
      <p:sp>
        <p:nvSpPr>
          <p:cNvPr id="2" name="Title 1"/>
          <p:cNvSpPr>
            <a:spLocks noGrp="1"/>
          </p:cNvSpPr>
          <p:nvPr>
            <p:ph type="title"/>
          </p:nvPr>
        </p:nvSpPr>
        <p:spPr/>
        <p:txBody>
          <a:bodyPr>
            <a:normAutofit fontScale="90000"/>
          </a:bodyPr>
          <a:lstStyle/>
          <a:p>
            <a:r>
              <a:rPr lang="en-US" sz="4400" dirty="0" smtClean="0"/>
              <a:t/>
            </a:r>
            <a:br>
              <a:rPr lang="en-US" sz="4400" dirty="0" smtClean="0"/>
            </a:br>
            <a:r>
              <a:rPr lang="en-US" sz="4400" dirty="0" smtClean="0"/>
              <a:t>Change </a:t>
            </a:r>
            <a:r>
              <a:rPr lang="en-US" sz="4400" dirty="0"/>
              <a:t>patterns of </a:t>
            </a:r>
            <a:r>
              <a:rPr lang="en-US" sz="4400" dirty="0" smtClean="0"/>
              <a:t>use/misuse</a:t>
            </a:r>
            <a:r>
              <a:rPr lang="en-US" sz="4400" dirty="0"/>
              <a:t/>
            </a:r>
            <a:br>
              <a:rPr lang="en-US" sz="4400" dirty="0"/>
            </a:br>
            <a:endParaRPr lang="en-US" dirty="0"/>
          </a:p>
        </p:txBody>
      </p:sp>
    </p:spTree>
    <p:extLst>
      <p:ext uri="{BB962C8B-B14F-4D97-AF65-F5344CB8AC3E}">
        <p14:creationId xmlns:p14="http://schemas.microsoft.com/office/powerpoint/2010/main" val="1960470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Effect transition="in" filter="dissolve">
                                      <p:cBhvr>
                                        <p:cTn id="7" dur="500"/>
                                        <p:tgtEl>
                                          <p:spTgt spid="306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6179">
                                            <p:txEl>
                                              <p:pRg st="1" end="1"/>
                                            </p:txEl>
                                          </p:spTgt>
                                        </p:tgtEl>
                                        <p:attrNameLst>
                                          <p:attrName>style.visibility</p:attrName>
                                        </p:attrNameLst>
                                      </p:cBhvr>
                                      <p:to>
                                        <p:strVal val="visible"/>
                                      </p:to>
                                    </p:set>
                                    <p:animEffect transition="in" filter="dissolve">
                                      <p:cBhvr>
                                        <p:cTn id="12" dur="500"/>
                                        <p:tgtEl>
                                          <p:spTgt spid="306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6179">
                                            <p:txEl>
                                              <p:pRg st="2" end="2"/>
                                            </p:txEl>
                                          </p:spTgt>
                                        </p:tgtEl>
                                        <p:attrNameLst>
                                          <p:attrName>style.visibility</p:attrName>
                                        </p:attrNameLst>
                                      </p:cBhvr>
                                      <p:to>
                                        <p:strVal val="visible"/>
                                      </p:to>
                                    </p:set>
                                    <p:animEffect transition="in" filter="dissolve">
                                      <p:cBhvr>
                                        <p:cTn id="17" dur="500"/>
                                        <p:tgtEl>
                                          <p:spTgt spid="306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6179">
                                            <p:txEl>
                                              <p:pRg st="3" end="3"/>
                                            </p:txEl>
                                          </p:spTgt>
                                        </p:tgtEl>
                                        <p:attrNameLst>
                                          <p:attrName>style.visibility</p:attrName>
                                        </p:attrNameLst>
                                      </p:cBhvr>
                                      <p:to>
                                        <p:strVal val="visible"/>
                                      </p:to>
                                    </p:set>
                                    <p:animEffect transition="in" filter="dissolve">
                                      <p:cBhvr>
                                        <p:cTn id="22" dur="500"/>
                                        <p:tgtEl>
                                          <p:spTgt spid="306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6179">
                                            <p:txEl>
                                              <p:pRg st="5" end="5"/>
                                            </p:txEl>
                                          </p:spTgt>
                                        </p:tgtEl>
                                        <p:attrNameLst>
                                          <p:attrName>style.visibility</p:attrName>
                                        </p:attrNameLst>
                                      </p:cBhvr>
                                      <p:to>
                                        <p:strVal val="visible"/>
                                      </p:to>
                                    </p:set>
                                    <p:animEffect transition="in" filter="dissolve">
                                      <p:cBhvr>
                                        <p:cTn id="27" dur="500"/>
                                        <p:tgtEl>
                                          <p:spTgt spid="30617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6179">
                                            <p:txEl>
                                              <p:pRg st="6" end="6"/>
                                            </p:txEl>
                                          </p:spTgt>
                                        </p:tgtEl>
                                        <p:attrNameLst>
                                          <p:attrName>style.visibility</p:attrName>
                                        </p:attrNameLst>
                                      </p:cBhvr>
                                      <p:to>
                                        <p:strVal val="visible"/>
                                      </p:to>
                                    </p:set>
                                    <p:animEffect transition="in" filter="dissolve">
                                      <p:cBhvr>
                                        <p:cTn id="32" dur="500"/>
                                        <p:tgtEl>
                                          <p:spTgt spid="30617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06179">
                                            <p:txEl>
                                              <p:pRg st="7" end="7"/>
                                            </p:txEl>
                                          </p:spTgt>
                                        </p:tgtEl>
                                        <p:attrNameLst>
                                          <p:attrName>style.visibility</p:attrName>
                                        </p:attrNameLst>
                                      </p:cBhvr>
                                      <p:to>
                                        <p:strVal val="visible"/>
                                      </p:to>
                                    </p:set>
                                    <p:animEffect transition="in" filter="dissolve">
                                      <p:cBhvr>
                                        <p:cTn id="37" dur="500"/>
                                        <p:tgtEl>
                                          <p:spTgt spid="306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9462" y="1882587"/>
            <a:ext cx="7581901" cy="4597725"/>
          </a:xfrm>
        </p:spPr>
        <p:txBody>
          <a:bodyPr>
            <a:normAutofit/>
          </a:bodyPr>
          <a:lstStyle/>
          <a:p>
            <a:r>
              <a:rPr lang="en-US" dirty="0" smtClean="0"/>
              <a:t>Rest your body and your voice.</a:t>
            </a:r>
          </a:p>
          <a:p>
            <a:r>
              <a:rPr lang="en-US" dirty="0" smtClean="0"/>
              <a:t>Drink extra water to keep the mucous thin.</a:t>
            </a:r>
          </a:p>
          <a:p>
            <a:r>
              <a:rPr lang="en-US" dirty="0" smtClean="0"/>
              <a:t>If it hurts to speak, do not try to sing!</a:t>
            </a:r>
          </a:p>
          <a:p>
            <a:r>
              <a:rPr lang="en-US" dirty="0" smtClean="0"/>
              <a:t>If it doesn’t hurt, try light warm up only.</a:t>
            </a:r>
          </a:p>
          <a:p>
            <a:r>
              <a:rPr lang="en-US" dirty="0" smtClean="0"/>
              <a:t>Do not sing for more than a few minutes at a time.</a:t>
            </a:r>
          </a:p>
          <a:p>
            <a:r>
              <a:rPr lang="en-US" dirty="0" smtClean="0"/>
              <a:t>YOU CAN INJURE YOUR VOICE IF YOU SING WHEN YOU ARE SICK!!</a:t>
            </a:r>
          </a:p>
          <a:p>
            <a:r>
              <a:rPr lang="en-US" dirty="0" smtClean="0"/>
              <a:t>Do the Mental Work of singing when ever possible. </a:t>
            </a:r>
            <a:endParaRPr lang="en-US" dirty="0"/>
          </a:p>
        </p:txBody>
      </p:sp>
      <p:sp>
        <p:nvSpPr>
          <p:cNvPr id="3" name="Title 2"/>
          <p:cNvSpPr>
            <a:spLocks noGrp="1"/>
          </p:cNvSpPr>
          <p:nvPr>
            <p:ph type="title"/>
          </p:nvPr>
        </p:nvSpPr>
        <p:spPr/>
        <p:txBody>
          <a:bodyPr/>
          <a:lstStyle/>
          <a:p>
            <a:r>
              <a:rPr lang="en-US" dirty="0" smtClean="0"/>
              <a:t>The Common Cold</a:t>
            </a:r>
            <a:endParaRPr lang="en-US" dirty="0"/>
          </a:p>
        </p:txBody>
      </p:sp>
    </p:spTree>
    <p:extLst>
      <p:ext uri="{BB962C8B-B14F-4D97-AF65-F5344CB8AC3E}">
        <p14:creationId xmlns:p14="http://schemas.microsoft.com/office/powerpoint/2010/main" val="498796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Acute laryngitis is the most common vocal ailment caused by the common cold.</a:t>
            </a:r>
          </a:p>
          <a:p>
            <a:r>
              <a:rPr lang="en-US" dirty="0" smtClean="0"/>
              <a:t>Laryngitis is defined as “swelling of the tissue of the larynx” – more specifically the vocal folds. The entire larynx will also appear red. </a:t>
            </a:r>
          </a:p>
          <a:p>
            <a:r>
              <a:rPr lang="en-US" dirty="0" smtClean="0"/>
              <a:t>Acute laryngitis is caused by a viral infection (such as a cold). </a:t>
            </a:r>
          </a:p>
          <a:p>
            <a:r>
              <a:rPr lang="en-US" dirty="0" smtClean="0"/>
              <a:t>Symptoms include loss of phonation, pitch breaks and loss of range.</a:t>
            </a:r>
          </a:p>
          <a:p>
            <a:r>
              <a:rPr lang="en-US" dirty="0" smtClean="0"/>
              <a:t>Complete vocal rest, antibiotics and hydration are recommended. </a:t>
            </a:r>
            <a:endParaRPr lang="en-US" dirty="0"/>
          </a:p>
        </p:txBody>
      </p:sp>
      <p:sp>
        <p:nvSpPr>
          <p:cNvPr id="3" name="Title 2"/>
          <p:cNvSpPr>
            <a:spLocks noGrp="1"/>
          </p:cNvSpPr>
          <p:nvPr>
            <p:ph type="title"/>
          </p:nvPr>
        </p:nvSpPr>
        <p:spPr/>
        <p:txBody>
          <a:bodyPr/>
          <a:lstStyle/>
          <a:p>
            <a:pPr algn="ctr"/>
            <a:r>
              <a:rPr lang="en-US" dirty="0" smtClean="0"/>
              <a:t>Acute Laryngitis</a:t>
            </a:r>
            <a:endParaRPr lang="en-US" dirty="0"/>
          </a:p>
        </p:txBody>
      </p:sp>
    </p:spTree>
    <p:extLst>
      <p:ext uri="{BB962C8B-B14F-4D97-AF65-F5344CB8AC3E}">
        <p14:creationId xmlns:p14="http://schemas.microsoft.com/office/powerpoint/2010/main" val="3621604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105400"/>
          </a:xfrm>
        </p:spPr>
        <p:txBody>
          <a:bodyPr>
            <a:normAutofit/>
          </a:bodyPr>
          <a:lstStyle/>
          <a:p>
            <a:r>
              <a:rPr lang="en-US" sz="2800" dirty="0" smtClean="0"/>
              <a:t>Gastro-esophageal-reflux-disease is a VERY common condition affecting LOTS of people. It is caused when one or both of the sphincters or valves at either end of the esophagus do not close completely, allowing stomach contents and acid to “reflux” back into the pharynx and larynx. It will cause redness, swelling and mucous production. It can cause damage to the vocal folds. The main symptom of GERD is heartburn. </a:t>
            </a:r>
            <a:endParaRPr lang="en-US" sz="2800" dirty="0"/>
          </a:p>
        </p:txBody>
      </p:sp>
      <p:sp>
        <p:nvSpPr>
          <p:cNvPr id="3" name="Title 2"/>
          <p:cNvSpPr>
            <a:spLocks noGrp="1"/>
          </p:cNvSpPr>
          <p:nvPr>
            <p:ph type="title"/>
          </p:nvPr>
        </p:nvSpPr>
        <p:spPr>
          <a:xfrm>
            <a:off x="779462" y="107577"/>
            <a:ext cx="7581901" cy="1291853"/>
          </a:xfrm>
        </p:spPr>
        <p:txBody>
          <a:bodyPr/>
          <a:lstStyle/>
          <a:p>
            <a:pPr algn="ctr"/>
            <a:r>
              <a:rPr lang="en-US" dirty="0" smtClean="0"/>
              <a:t>GERD!!!!</a:t>
            </a:r>
            <a:endParaRPr lang="en-US" dirty="0"/>
          </a:p>
        </p:txBody>
      </p:sp>
    </p:spTree>
    <p:extLst>
      <p:ext uri="{BB962C8B-B14F-4D97-AF65-F5344CB8AC3E}">
        <p14:creationId xmlns:p14="http://schemas.microsoft.com/office/powerpoint/2010/main" val="888598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462697"/>
          </a:xfrm>
        </p:spPr>
        <p:txBody>
          <a:bodyPr/>
          <a:lstStyle/>
          <a:p>
            <a:r>
              <a:rPr lang="en-US" dirty="0" err="1" smtClean="0"/>
              <a:t>Neuromusculoskeletal</a:t>
            </a:r>
            <a:r>
              <a:rPr lang="en-US" dirty="0" smtClean="0"/>
              <a:t> System</a:t>
            </a:r>
            <a:endParaRPr lang="en-US" dirty="0"/>
          </a:p>
        </p:txBody>
      </p:sp>
      <p:sp>
        <p:nvSpPr>
          <p:cNvPr id="3" name="Content Placeholder 2"/>
          <p:cNvSpPr>
            <a:spLocks noGrp="1"/>
          </p:cNvSpPr>
          <p:nvPr>
            <p:ph idx="1"/>
          </p:nvPr>
        </p:nvSpPr>
        <p:spPr>
          <a:xfrm>
            <a:off x="779462" y="1693165"/>
            <a:ext cx="7581901" cy="4142859"/>
          </a:xfrm>
        </p:spPr>
        <p:txBody>
          <a:bodyPr>
            <a:normAutofit lnSpcReduction="10000"/>
          </a:bodyPr>
          <a:lstStyle/>
          <a:p>
            <a:r>
              <a:rPr lang="en-US" dirty="0" smtClean="0"/>
              <a:t>The </a:t>
            </a:r>
            <a:r>
              <a:rPr lang="en-US" dirty="0" err="1" smtClean="0"/>
              <a:t>neuromusculoskeletal</a:t>
            </a:r>
            <a:r>
              <a:rPr lang="en-US" dirty="0" smtClean="0"/>
              <a:t> system is the interaction between the nervous system, muscle groups and joints and bones that move as a result of this interaction. </a:t>
            </a:r>
          </a:p>
          <a:p>
            <a:r>
              <a:rPr lang="en-US" dirty="0" smtClean="0"/>
              <a:t>The nervous system “headquarters” is housed at the base of your brain. Branches of nerves spread throughout the body in order to send electric signals from the brain to muscles. </a:t>
            </a:r>
          </a:p>
          <a:p>
            <a:r>
              <a:rPr lang="en-US" dirty="0" smtClean="0"/>
              <a:t>Once the signal is sent, that muscle fires off and moves, either contracting or stretching. </a:t>
            </a:r>
            <a:endParaRPr lang="en-US" dirty="0"/>
          </a:p>
        </p:txBody>
      </p:sp>
    </p:spTree>
    <p:extLst>
      <p:ext uri="{BB962C8B-B14F-4D97-AF65-F5344CB8AC3E}">
        <p14:creationId xmlns:p14="http://schemas.microsoft.com/office/powerpoint/2010/main" val="1955537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If you are clearing your throat a lot after eating, it is likely you have GERD. </a:t>
            </a:r>
            <a:endParaRPr lang="en-US" dirty="0" smtClean="0"/>
          </a:p>
          <a:p>
            <a:r>
              <a:rPr lang="en-US" dirty="0" smtClean="0"/>
              <a:t>Avoid caffeine, spicy or fried food and in some cases any foods with gluten.</a:t>
            </a:r>
          </a:p>
          <a:p>
            <a:r>
              <a:rPr lang="en-US" dirty="0" smtClean="0"/>
              <a:t>Avoid carbonated beverages.</a:t>
            </a:r>
          </a:p>
          <a:p>
            <a:r>
              <a:rPr lang="en-US" dirty="0" smtClean="0"/>
              <a:t>Raise the head of the bed when sleeping.</a:t>
            </a:r>
          </a:p>
          <a:p>
            <a:r>
              <a:rPr lang="en-US" dirty="0" smtClean="0"/>
              <a:t>GERD is treatable with such medications as Prilosec or </a:t>
            </a:r>
            <a:r>
              <a:rPr lang="en-US" dirty="0" err="1" smtClean="0"/>
              <a:t>Nexium</a:t>
            </a:r>
            <a:r>
              <a:rPr lang="en-US" dirty="0" smtClean="0"/>
              <a:t>.</a:t>
            </a:r>
          </a:p>
          <a:p>
            <a:r>
              <a:rPr lang="en-US" dirty="0" smtClean="0"/>
              <a:t>Severe cases may require surgery. </a:t>
            </a:r>
            <a:endParaRPr lang="en-US" dirty="0"/>
          </a:p>
        </p:txBody>
      </p:sp>
      <p:sp>
        <p:nvSpPr>
          <p:cNvPr id="3" name="Title 2"/>
          <p:cNvSpPr>
            <a:spLocks noGrp="1"/>
          </p:cNvSpPr>
          <p:nvPr>
            <p:ph type="title"/>
          </p:nvPr>
        </p:nvSpPr>
        <p:spPr/>
        <p:txBody>
          <a:bodyPr/>
          <a:lstStyle/>
          <a:p>
            <a:pPr algn="ctr"/>
            <a:r>
              <a:rPr lang="en-US" dirty="0"/>
              <a:t>GERD!!!!</a:t>
            </a:r>
          </a:p>
        </p:txBody>
      </p:sp>
    </p:spTree>
    <p:extLst>
      <p:ext uri="{BB962C8B-B14F-4D97-AF65-F5344CB8AC3E}">
        <p14:creationId xmlns:p14="http://schemas.microsoft.com/office/powerpoint/2010/main" val="4169806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flux.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481138"/>
            <a:ext cx="6034088" cy="4525962"/>
          </a:xfrm>
        </p:spPr>
      </p:pic>
      <p:sp>
        <p:nvSpPr>
          <p:cNvPr id="3" name="Title 2"/>
          <p:cNvSpPr>
            <a:spLocks noGrp="1"/>
          </p:cNvSpPr>
          <p:nvPr>
            <p:ph type="title"/>
          </p:nvPr>
        </p:nvSpPr>
        <p:spPr/>
        <p:txBody>
          <a:bodyPr/>
          <a:lstStyle/>
          <a:p>
            <a:pPr algn="ctr"/>
            <a:r>
              <a:rPr lang="en-US" dirty="0" smtClean="0"/>
              <a:t>GERD</a:t>
            </a:r>
            <a:endParaRPr lang="en-US" dirty="0"/>
          </a:p>
        </p:txBody>
      </p:sp>
    </p:spTree>
    <p:extLst>
      <p:ext uri="{BB962C8B-B14F-4D97-AF65-F5344CB8AC3E}">
        <p14:creationId xmlns:p14="http://schemas.microsoft.com/office/powerpoint/2010/main" val="3879326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88219"/>
          </a:xfrm>
        </p:spPr>
        <p:txBody>
          <a:bodyPr/>
          <a:lstStyle/>
          <a:p>
            <a:r>
              <a:rPr lang="en-US" dirty="0" smtClean="0"/>
              <a:t>How to stay healthy!</a:t>
            </a:r>
            <a:endParaRPr lang="en-US" dirty="0"/>
          </a:p>
        </p:txBody>
      </p:sp>
      <p:sp>
        <p:nvSpPr>
          <p:cNvPr id="3" name="Content Placeholder 2"/>
          <p:cNvSpPr>
            <a:spLocks noGrp="1"/>
          </p:cNvSpPr>
          <p:nvPr>
            <p:ph idx="1"/>
          </p:nvPr>
        </p:nvSpPr>
        <p:spPr>
          <a:xfrm>
            <a:off x="779462" y="1503123"/>
            <a:ext cx="7581901" cy="4332901"/>
          </a:xfrm>
        </p:spPr>
        <p:txBody>
          <a:bodyPr>
            <a:normAutofit/>
          </a:bodyPr>
          <a:lstStyle/>
          <a:p>
            <a:r>
              <a:rPr lang="en-US" sz="2800" dirty="0" smtClean="0"/>
              <a:t>As a performing artist and a future professional performer, you can take actions  TODAY that will keep you healthy, active and productive:</a:t>
            </a:r>
          </a:p>
          <a:p>
            <a:r>
              <a:rPr lang="en-US" sz="2800" dirty="0" smtClean="0"/>
              <a:t>Modify your diet.</a:t>
            </a:r>
          </a:p>
          <a:p>
            <a:r>
              <a:rPr lang="en-US" sz="2800" dirty="0" smtClean="0"/>
              <a:t>Exercise regularly. </a:t>
            </a:r>
          </a:p>
          <a:p>
            <a:r>
              <a:rPr lang="en-US" sz="2800" dirty="0" smtClean="0"/>
              <a:t>Get plenty of sleep. </a:t>
            </a:r>
            <a:endParaRPr lang="en-US" sz="2800" dirty="0"/>
          </a:p>
        </p:txBody>
      </p:sp>
    </p:spTree>
    <p:extLst>
      <p:ext uri="{BB962C8B-B14F-4D97-AF65-F5344CB8AC3E}">
        <p14:creationId xmlns:p14="http://schemas.microsoft.com/office/powerpoint/2010/main" val="3443019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6"/>
            <a:ext cx="7581901" cy="1253009"/>
          </a:xfrm>
        </p:spPr>
        <p:txBody>
          <a:bodyPr/>
          <a:lstStyle/>
          <a:p>
            <a:r>
              <a:rPr lang="en-US" sz="4000" dirty="0" smtClean="0"/>
              <a:t>Eat plenty of fresh fruits and vegetables</a:t>
            </a:r>
            <a:endParaRPr lang="en-US" sz="4000" dirty="0"/>
          </a:p>
        </p:txBody>
      </p:sp>
      <p:pic>
        <p:nvPicPr>
          <p:cNvPr id="4" name="Content Placeholder 3" descr="fruits-and-vegetables.jpg"/>
          <p:cNvPicPr>
            <a:picLocks noGrp="1" noChangeAspect="1"/>
          </p:cNvPicPr>
          <p:nvPr>
            <p:ph idx="1"/>
          </p:nvPr>
        </p:nvPicPr>
        <p:blipFill>
          <a:blip r:embed="rId2" cstate="email">
            <a:extLst>
              <a:ext uri="{28A0092B-C50C-407E-A947-70E740481C1C}">
                <a14:useLocalDpi xmlns:a14="http://schemas.microsoft.com/office/drawing/2010/main" val="0"/>
              </a:ext>
            </a:extLst>
          </a:blip>
          <a:srcRect l="1713" r="1713"/>
          <a:stretch>
            <a:fillRect/>
          </a:stretch>
        </p:blipFill>
        <p:spPr>
          <a:xfrm>
            <a:off x="779463" y="1360488"/>
            <a:ext cx="7581900" cy="5235575"/>
          </a:xfrm>
        </p:spPr>
      </p:pic>
    </p:spTree>
    <p:extLst>
      <p:ext uri="{BB962C8B-B14F-4D97-AF65-F5344CB8AC3E}">
        <p14:creationId xmlns:p14="http://schemas.microsoft.com/office/powerpoint/2010/main" val="5356751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97513"/>
          </a:xfrm>
        </p:spPr>
        <p:txBody>
          <a:bodyPr/>
          <a:lstStyle/>
          <a:p>
            <a:r>
              <a:rPr lang="en-US" sz="4000" dirty="0" smtClean="0"/>
              <a:t>Limit fried or fatty foods</a:t>
            </a:r>
            <a:endParaRPr lang="en-US" sz="4000" dirty="0"/>
          </a:p>
        </p:txBody>
      </p:sp>
      <p:pic>
        <p:nvPicPr>
          <p:cNvPr id="4" name="Content Placeholder 3" descr="No-Fried-Foods.jpg"/>
          <p:cNvPicPr>
            <a:picLocks noGrp="1" noChangeAspect="1"/>
          </p:cNvPicPr>
          <p:nvPr>
            <p:ph idx="1"/>
          </p:nvPr>
        </p:nvPicPr>
        <p:blipFill>
          <a:blip r:embed="rId2">
            <a:extLst>
              <a:ext uri="{28A0092B-C50C-407E-A947-70E740481C1C}">
                <a14:useLocalDpi xmlns:a14="http://schemas.microsoft.com/office/drawing/2010/main" val="0"/>
              </a:ext>
            </a:extLst>
          </a:blip>
          <a:srcRect t="5633" b="5633"/>
          <a:stretch>
            <a:fillRect/>
          </a:stretch>
        </p:blipFill>
        <p:spPr>
          <a:xfrm>
            <a:off x="779463" y="1204913"/>
            <a:ext cx="7581900" cy="5208587"/>
          </a:xfrm>
        </p:spPr>
      </p:pic>
    </p:spTree>
    <p:extLst>
      <p:ext uri="{BB962C8B-B14F-4D97-AF65-F5344CB8AC3E}">
        <p14:creationId xmlns:p14="http://schemas.microsoft.com/office/powerpoint/2010/main" val="21827618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27093"/>
          </a:xfrm>
        </p:spPr>
        <p:txBody>
          <a:bodyPr/>
          <a:lstStyle/>
          <a:p>
            <a:r>
              <a:rPr lang="en-US" sz="4000" dirty="0" smtClean="0"/>
              <a:t>Aerobic Exercise </a:t>
            </a:r>
            <a:endParaRPr lang="en-US" sz="4000" dirty="0"/>
          </a:p>
        </p:txBody>
      </p:sp>
      <p:pic>
        <p:nvPicPr>
          <p:cNvPr id="4" name="Content Placeholder 3" descr="aerobic-exercise.jpg"/>
          <p:cNvPicPr>
            <a:picLocks noGrp="1" noChangeAspect="1"/>
          </p:cNvPicPr>
          <p:nvPr>
            <p:ph idx="1"/>
          </p:nvPr>
        </p:nvPicPr>
        <p:blipFill>
          <a:blip r:embed="rId2">
            <a:extLst>
              <a:ext uri="{28A0092B-C50C-407E-A947-70E740481C1C}">
                <a14:useLocalDpi xmlns:a14="http://schemas.microsoft.com/office/drawing/2010/main" val="0"/>
              </a:ext>
            </a:extLst>
          </a:blip>
          <a:srcRect l="2225" r="2225"/>
          <a:stretch>
            <a:fillRect/>
          </a:stretch>
        </p:blipFill>
        <p:spPr>
          <a:xfrm>
            <a:off x="779463" y="1230313"/>
            <a:ext cx="7581900" cy="5338762"/>
          </a:xfrm>
        </p:spPr>
      </p:pic>
    </p:spTree>
    <p:extLst>
      <p:ext uri="{BB962C8B-B14F-4D97-AF65-F5344CB8AC3E}">
        <p14:creationId xmlns:p14="http://schemas.microsoft.com/office/powerpoint/2010/main" val="35538037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14135"/>
          </a:xfrm>
        </p:spPr>
        <p:txBody>
          <a:bodyPr/>
          <a:lstStyle/>
          <a:p>
            <a:r>
              <a:rPr lang="en-US" sz="4000" dirty="0" smtClean="0"/>
              <a:t>Try to get 7-8 hours of  sleep</a:t>
            </a:r>
            <a:endParaRPr lang="en-US" sz="4000" dirty="0"/>
          </a:p>
        </p:txBody>
      </p:sp>
      <p:pic>
        <p:nvPicPr>
          <p:cNvPr id="4" name="Content Placeholder 3" descr="Sleep.png"/>
          <p:cNvPicPr>
            <a:picLocks noGrp="1" noChangeAspect="1"/>
          </p:cNvPicPr>
          <p:nvPr>
            <p:ph idx="1"/>
          </p:nvPr>
        </p:nvPicPr>
        <p:blipFill>
          <a:blip r:embed="rId2">
            <a:extLst>
              <a:ext uri="{28A0092B-C50C-407E-A947-70E740481C1C}">
                <a14:useLocalDpi xmlns:a14="http://schemas.microsoft.com/office/drawing/2010/main" val="0"/>
              </a:ext>
            </a:extLst>
          </a:blip>
          <a:srcRect l="1421" r="1421"/>
          <a:stretch>
            <a:fillRect/>
          </a:stretch>
        </p:blipFill>
        <p:spPr>
          <a:xfrm>
            <a:off x="779463" y="1283514"/>
            <a:ext cx="7581900" cy="5208587"/>
          </a:xfrm>
        </p:spPr>
      </p:pic>
    </p:spTree>
    <p:extLst>
      <p:ext uri="{BB962C8B-B14F-4D97-AF65-F5344CB8AC3E}">
        <p14:creationId xmlns:p14="http://schemas.microsoft.com/office/powerpoint/2010/main" val="2980105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National Association of Schools of Music </a:t>
            </a:r>
            <a:br>
              <a:rPr lang="en-US" dirty="0" smtClean="0"/>
            </a:br>
            <a:r>
              <a:rPr lang="en-US" dirty="0" smtClean="0"/>
              <a:t>Performing Arts Medicine Association</a:t>
            </a:r>
            <a:br>
              <a:rPr lang="en-US" dirty="0" smtClean="0"/>
            </a:br>
            <a:r>
              <a:rPr lang="en-US" dirty="0" smtClean="0"/>
              <a:t>“Protect Your </a:t>
            </a:r>
            <a:r>
              <a:rPr lang="en-US" dirty="0" err="1" smtClean="0"/>
              <a:t>Neuromusculoskeletal</a:t>
            </a:r>
            <a:r>
              <a:rPr lang="en-US" dirty="0" smtClean="0"/>
              <a:t> and Vocal Health Every Day” – 2013</a:t>
            </a:r>
          </a:p>
          <a:p>
            <a:r>
              <a:rPr lang="en-US" dirty="0"/>
              <a:t>National Association of Schools of Music </a:t>
            </a:r>
            <a:br>
              <a:rPr lang="en-US" dirty="0"/>
            </a:br>
            <a:r>
              <a:rPr lang="en-US" dirty="0"/>
              <a:t>Performing Arts Medicine </a:t>
            </a:r>
            <a:r>
              <a:rPr lang="en-US" dirty="0" smtClean="0"/>
              <a:t>Association</a:t>
            </a:r>
            <a:br>
              <a:rPr lang="en-US" dirty="0" smtClean="0"/>
            </a:br>
            <a:r>
              <a:rPr lang="en-US" dirty="0" smtClean="0"/>
              <a:t>“Protect Your Hearing Every Day”- 2011</a:t>
            </a:r>
            <a:r>
              <a:rPr lang="en-US"/>
              <a:t/>
            </a:r>
            <a:br>
              <a:rPr lang="en-US"/>
            </a:br>
            <a:endParaRPr lang="en-US" dirty="0"/>
          </a:p>
          <a:p>
            <a:r>
              <a:rPr lang="en-US" u="sng" smtClean="0"/>
              <a:t>Vocal </a:t>
            </a:r>
            <a:r>
              <a:rPr lang="en-US" u="sng" dirty="0" smtClean="0"/>
              <a:t>Education Module </a:t>
            </a:r>
            <a:r>
              <a:rPr lang="en-US" dirty="0" smtClean="0"/>
              <a:t>, Blue Tree Publishing Inc. 2002</a:t>
            </a:r>
          </a:p>
          <a:p>
            <a:r>
              <a:rPr lang="en-US" dirty="0"/>
              <a:t>Google Images: </a:t>
            </a:r>
            <a:r>
              <a:rPr lang="en-US" dirty="0">
                <a:hlinkClick r:id="rId2"/>
              </a:rPr>
              <a:t>https://www.google.com/imghp?hl=en&amp;tab=wi&amp;ei=XW36U-SBI8ndqwaD8oGgCQ&amp;ved=</a:t>
            </a:r>
            <a:r>
              <a:rPr lang="en-US" dirty="0" smtClean="0">
                <a:hlinkClick r:id="rId2"/>
              </a:rPr>
              <a:t>0CAQQqi4oAg</a:t>
            </a:r>
            <a:endParaRPr lang="en-US" dirty="0" smtClean="0"/>
          </a:p>
          <a:p>
            <a:endParaRPr lang="en-US" dirty="0" smtClean="0"/>
          </a:p>
        </p:txBody>
      </p:sp>
    </p:spTree>
    <p:extLst>
      <p:ext uri="{BB962C8B-B14F-4D97-AF65-F5344CB8AC3E}">
        <p14:creationId xmlns:p14="http://schemas.microsoft.com/office/powerpoint/2010/main" val="14780285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rvous-system-blue-225x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379" y="168240"/>
            <a:ext cx="5120776" cy="6154035"/>
          </a:xfrm>
          <a:prstGeom prst="rect">
            <a:avLst/>
          </a:prstGeom>
        </p:spPr>
      </p:pic>
    </p:spTree>
    <p:extLst>
      <p:ext uri="{BB962C8B-B14F-4D97-AF65-F5344CB8AC3E}">
        <p14:creationId xmlns:p14="http://schemas.microsoft.com/office/powerpoint/2010/main" val="3869383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Musicians as Athletes</a:t>
            </a:r>
          </a:p>
        </p:txBody>
      </p:sp>
      <p:sp>
        <p:nvSpPr>
          <p:cNvPr id="3" name="Content Placeholder 2"/>
          <p:cNvSpPr>
            <a:spLocks noGrp="1"/>
          </p:cNvSpPr>
          <p:nvPr>
            <p:ph idx="1"/>
          </p:nvPr>
        </p:nvSpPr>
        <p:spPr/>
        <p:txBody>
          <a:bodyPr/>
          <a:lstStyle/>
          <a:p>
            <a:r>
              <a:rPr lang="en-US" sz="2000" dirty="0"/>
              <a:t>We don’t think of ourselves as “athletes” but in reality, we are using are bodies in the same </a:t>
            </a:r>
            <a:r>
              <a:rPr lang="en-US" sz="2000" dirty="0" smtClean="0"/>
              <a:t>way.</a:t>
            </a:r>
          </a:p>
          <a:p>
            <a:r>
              <a:rPr lang="en-US" sz="2000" dirty="0" smtClean="0"/>
              <a:t>At a recent conference of the American College of Sports Medicine, they took up the topic of the physical demands on recreational and professional performing artists. They pointed out that:</a:t>
            </a:r>
          </a:p>
          <a:p>
            <a:r>
              <a:rPr lang="en-US" sz="2000" dirty="0" smtClean="0"/>
              <a:t>We play or sing for long hours, even when it hurts.</a:t>
            </a:r>
          </a:p>
          <a:p>
            <a:r>
              <a:rPr lang="en-US" sz="2000" dirty="0" smtClean="0"/>
              <a:t>Our heart rates exceed 65 percent of the maximum rate.</a:t>
            </a:r>
          </a:p>
          <a:p>
            <a:r>
              <a:rPr lang="en-US" sz="2000" dirty="0" smtClean="0"/>
              <a:t>Injuries are just as common with musicians as with athletes. </a:t>
            </a:r>
          </a:p>
          <a:p>
            <a:endParaRPr lang="en-US" dirty="0"/>
          </a:p>
          <a:p>
            <a:endParaRPr lang="en-US" dirty="0"/>
          </a:p>
        </p:txBody>
      </p:sp>
    </p:spTree>
    <p:extLst>
      <p:ext uri="{BB962C8B-B14F-4D97-AF65-F5344CB8AC3E}">
        <p14:creationId xmlns:p14="http://schemas.microsoft.com/office/powerpoint/2010/main" val="3126743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Musicians as Athletes</a:t>
            </a:r>
          </a:p>
        </p:txBody>
      </p:sp>
      <p:sp>
        <p:nvSpPr>
          <p:cNvPr id="3" name="Content Placeholder 2"/>
          <p:cNvSpPr>
            <a:spLocks noGrp="1"/>
          </p:cNvSpPr>
          <p:nvPr>
            <p:ph idx="1"/>
          </p:nvPr>
        </p:nvSpPr>
        <p:spPr/>
        <p:txBody>
          <a:bodyPr/>
          <a:lstStyle/>
          <a:p>
            <a:r>
              <a:rPr lang="en-US" dirty="0" smtClean="0"/>
              <a:t>We can avoid injury by taking some of the same precautions that athletes do:</a:t>
            </a:r>
          </a:p>
          <a:p>
            <a:r>
              <a:rPr lang="en-US" dirty="0" smtClean="0"/>
              <a:t>Always warming up the body before any prolonged practice or performance</a:t>
            </a:r>
          </a:p>
          <a:p>
            <a:r>
              <a:rPr lang="en-US" dirty="0" smtClean="0"/>
              <a:t>Relaxation exercises to release tension</a:t>
            </a:r>
          </a:p>
          <a:p>
            <a:r>
              <a:rPr lang="en-US" dirty="0" smtClean="0"/>
              <a:t>Stretching specific muscle groups used in playing your instrument. </a:t>
            </a:r>
            <a:endParaRPr lang="en-US" dirty="0"/>
          </a:p>
        </p:txBody>
      </p:sp>
    </p:spTree>
    <p:extLst>
      <p:ext uri="{BB962C8B-B14F-4D97-AF65-F5344CB8AC3E}">
        <p14:creationId xmlns:p14="http://schemas.microsoft.com/office/powerpoint/2010/main" val="255388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3955" y="-7766"/>
            <a:ext cx="8197794" cy="686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0092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05" y="296313"/>
            <a:ext cx="7426518" cy="641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136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152400"/>
            <a:ext cx="45339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945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263</TotalTime>
  <Words>1177</Words>
  <Application>Microsoft Macintosh PowerPoint</Application>
  <PresentationFormat>On-screen Show (4:3)</PresentationFormat>
  <Paragraphs>124</Paragraphs>
  <Slides>37</Slides>
  <Notes>0</Notes>
  <HiddenSlides>0</HiddenSlides>
  <MMClips>2</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Orbit</vt:lpstr>
      <vt:lpstr>The Neuromusculoskeletal System</vt:lpstr>
      <vt:lpstr>Definition</vt:lpstr>
      <vt:lpstr>Neuromusculoskeletal System</vt:lpstr>
      <vt:lpstr>PowerPoint Presentation</vt:lpstr>
      <vt:lpstr>Musicians as Athletes</vt:lpstr>
      <vt:lpstr>Musicians as Athletes</vt:lpstr>
      <vt:lpstr>PowerPoint Presentation</vt:lpstr>
      <vt:lpstr>PowerPoint Presentation</vt:lpstr>
      <vt:lpstr>PowerPoint Presentation</vt:lpstr>
      <vt:lpstr>PowerPoint Presentation</vt:lpstr>
      <vt:lpstr>What Happens When You Overdo it!</vt:lpstr>
      <vt:lpstr>How do neuromusculoskeletal issues affect the body? </vt:lpstr>
      <vt:lpstr>PowerPoint Presentation</vt:lpstr>
      <vt:lpstr>Facts about hearing loss</vt:lpstr>
      <vt:lpstr>Facts about hearing loss</vt:lpstr>
      <vt:lpstr>PowerPoint Presentation</vt:lpstr>
      <vt:lpstr>How to avoid hearing loss</vt:lpstr>
      <vt:lpstr>PowerPoint Presentation</vt:lpstr>
      <vt:lpstr>The Normal Larynx</vt:lpstr>
      <vt:lpstr>What is Vocal Hygiene?</vt:lpstr>
      <vt:lpstr>Vocal Hygiene</vt:lpstr>
      <vt:lpstr>Healthy Speech and Singing</vt:lpstr>
      <vt:lpstr>Hydration and The Mucous Blanket</vt:lpstr>
      <vt:lpstr>Hydration and The Mucous Blanket</vt:lpstr>
      <vt:lpstr>  Avoid excess caffeine, alcohol,  and certain medications  </vt:lpstr>
      <vt:lpstr> Change patterns of use/misuse </vt:lpstr>
      <vt:lpstr>The Common Cold</vt:lpstr>
      <vt:lpstr>Acute Laryngitis</vt:lpstr>
      <vt:lpstr>GERD!!!!</vt:lpstr>
      <vt:lpstr>GERD!!!!</vt:lpstr>
      <vt:lpstr>GERD</vt:lpstr>
      <vt:lpstr>How to stay healthy!</vt:lpstr>
      <vt:lpstr>Eat plenty of fresh fruits and vegetables</vt:lpstr>
      <vt:lpstr>Limit fried or fatty foods</vt:lpstr>
      <vt:lpstr>Aerobic Exercise </vt:lpstr>
      <vt:lpstr>Try to get 7-8 hours of  sleep</vt:lpstr>
      <vt:lpstr>References</vt:lpstr>
    </vt:vector>
  </TitlesOfParts>
  <Company>Arkansas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Neuromusculoskeletal System</dc:title>
  <dc:creator>MATTHEW CAREY</dc:creator>
  <cp:lastModifiedBy>MATTHEW CAREY</cp:lastModifiedBy>
  <cp:revision>32</cp:revision>
  <dcterms:created xsi:type="dcterms:W3CDTF">2014-08-22T13:08:59Z</dcterms:created>
  <dcterms:modified xsi:type="dcterms:W3CDTF">2015-08-25T13:31:35Z</dcterms:modified>
</cp:coreProperties>
</file>